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64" r:id="rId4"/>
    <p:sldId id="265" r:id="rId5"/>
    <p:sldId id="266" r:id="rId6"/>
    <p:sldId id="267" r:id="rId7"/>
    <p:sldId id="317" r:id="rId8"/>
    <p:sldId id="286" r:id="rId9"/>
    <p:sldId id="321" r:id="rId10"/>
    <p:sldId id="325" r:id="rId11"/>
    <p:sldId id="326" r:id="rId12"/>
    <p:sldId id="327" r:id="rId13"/>
    <p:sldId id="333" r:id="rId14"/>
    <p:sldId id="334" r:id="rId15"/>
    <p:sldId id="335" r:id="rId16"/>
    <p:sldId id="336" r:id="rId17"/>
    <p:sldId id="337" r:id="rId18"/>
    <p:sldId id="339" r:id="rId19"/>
    <p:sldId id="340" r:id="rId20"/>
    <p:sldId id="341" r:id="rId21"/>
    <p:sldId id="342" r:id="rId22"/>
    <p:sldId id="343" r:id="rId23"/>
    <p:sldId id="344" r:id="rId2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9A169-2901-4806-8008-1434E15B2ADF}" type="datetimeFigureOut">
              <a:rPr lang="es-PE" smtClean="0"/>
              <a:t>21/05/2024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87434-050B-4A72-BFA9-004070162A3F}" type="slidenum">
              <a:rPr lang="es-PE" smtClean="0"/>
              <a:t>‹Nº›</a:t>
            </a:fld>
            <a:endParaRPr lang="es-PE"/>
          </a:p>
        </p:txBody>
      </p:sp>
    </p:spTree>
    <p:extLst>
      <p:ext uri="{BB962C8B-B14F-4D97-AF65-F5344CB8AC3E}">
        <p14:creationId xmlns:p14="http://schemas.microsoft.com/office/powerpoint/2010/main" val="292679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DF87434-050B-4A72-BFA9-004070162A3F}" type="slidenum">
              <a:rPr lang="es-PE" smtClean="0"/>
              <a:t>3</a:t>
            </a:fld>
            <a:endParaRPr lang="es-PE"/>
          </a:p>
        </p:txBody>
      </p:sp>
    </p:spTree>
    <p:extLst>
      <p:ext uri="{BB962C8B-B14F-4D97-AF65-F5344CB8AC3E}">
        <p14:creationId xmlns:p14="http://schemas.microsoft.com/office/powerpoint/2010/main" val="227378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DF87434-050B-4A72-BFA9-004070162A3F}" type="slidenum">
              <a:rPr lang="es-PE" smtClean="0"/>
              <a:t>13</a:t>
            </a:fld>
            <a:endParaRPr lang="es-PE"/>
          </a:p>
        </p:txBody>
      </p:sp>
    </p:spTree>
    <p:extLst>
      <p:ext uri="{BB962C8B-B14F-4D97-AF65-F5344CB8AC3E}">
        <p14:creationId xmlns:p14="http://schemas.microsoft.com/office/powerpoint/2010/main" val="184166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FC722-31BA-AE8D-E88C-A973168D43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D46AF27-AB2B-85BB-EBE1-7DDB0B5E4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63644C8-4FC0-ECE4-A802-71AC9818FA94}"/>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F6433C13-5A47-54B9-DF15-7D0281F756D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89C8950-6BB7-4E62-07C6-7854665E5E8F}"/>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175604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D8796-2357-0483-C85B-33C2A5E01FE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2181023-2AD3-D0DE-8028-953F267945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CF9F32B-FC00-270A-3063-6C4836E0BA25}"/>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0F84B551-04D1-A7AF-0587-43B402DC926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391E5DB-E8C6-F0D1-1E6A-64DDC406CB8F}"/>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385975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4722E7-C57A-3EC4-C3D9-1AD75233FC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E7B963B-8801-5AB1-867F-3F7F027947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0AB12D2-CCD3-9A0D-A0C2-53BED6F2E77C}"/>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66888B0C-2DFD-54B0-1757-13D3B686F8E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0C98FFF-9747-EF19-ABD7-B63B9865FBBC}"/>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99441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042A2-89BB-FADD-01A6-0073C0DD6BD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F94BC97-E818-E5B4-5A9D-211F7D3F4F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2161478-B7E9-27BC-5E6D-0BD9085BAB22}"/>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C2BF1FA7-7371-4C3F-0621-001160BA547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44E4777-F99E-44B1-70FA-8E5646949977}"/>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5768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535EB-4D65-1D35-B307-57C4D95F3D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30AE5A9-E446-27FF-1CEE-C5E566FCFC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955C58-CD46-B0DA-561E-991FB30BE02C}"/>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6A2E437D-F8FB-CA8D-A62D-837292D9FB3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52528B2-24F9-8243-0ABC-11DA08622B92}"/>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296787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0C52D-8CE5-134C-B1FC-2BF6F69CF5C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B8A6461-44B2-3585-4C6D-8BDDFC6930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1BC25DA2-E263-EB5A-606B-A14B03BCA8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7F63362-AAC0-9A41-E9E2-5D61E442ABA8}"/>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6" name="Marcador de pie de página 5">
            <a:extLst>
              <a:ext uri="{FF2B5EF4-FFF2-40B4-BE49-F238E27FC236}">
                <a16:creationId xmlns:a16="http://schemas.microsoft.com/office/drawing/2014/main" id="{EF8848C7-F290-5737-A842-87FB2D834F5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A9CD4E9-B128-383D-8C39-1917251736C1}"/>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80137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EC189-4DE6-CD81-D943-E8582FF7938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8DCEEA1-9497-34C8-6354-A0F836CBA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A98545-526C-9A35-2C68-B4CBF2D45A7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7E06591C-AD5E-F892-61D0-35B893DD2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57E20A7-270A-396C-6D2B-B222EE5918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83811E9-62BE-9EAA-7608-A2091A6243B3}"/>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8" name="Marcador de pie de página 7">
            <a:extLst>
              <a:ext uri="{FF2B5EF4-FFF2-40B4-BE49-F238E27FC236}">
                <a16:creationId xmlns:a16="http://schemas.microsoft.com/office/drawing/2014/main" id="{04B1946B-FE28-A3B5-329B-1B2DBEB913F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D65999C-ED38-9DB6-F336-D50D8D9C9FF0}"/>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1267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7AA08-0D64-D6F9-7C70-C40CB04189E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805D4F9B-546D-D2D6-0288-CD03C3E998B3}"/>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4" name="Marcador de pie de página 3">
            <a:extLst>
              <a:ext uri="{FF2B5EF4-FFF2-40B4-BE49-F238E27FC236}">
                <a16:creationId xmlns:a16="http://schemas.microsoft.com/office/drawing/2014/main" id="{F039B1CE-A3E7-FF01-0387-B7766D70CCD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90C08707-8FA8-AB0B-FBD9-E1FE5D6418B2}"/>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57905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6BAB83-9706-39EA-7532-F0FFBF4A3083}"/>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3" name="Marcador de pie de página 2">
            <a:extLst>
              <a:ext uri="{FF2B5EF4-FFF2-40B4-BE49-F238E27FC236}">
                <a16:creationId xmlns:a16="http://schemas.microsoft.com/office/drawing/2014/main" id="{033EE0C8-5F13-19F3-5EB8-70C4B62E90C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79B643E-AFAE-FE83-2CFD-6A5AE7ED9F1F}"/>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300529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E4272-3269-3550-DC9A-09E15BCCE4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5730E5B-E42C-3AF4-3494-0D6295C81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FAD3E0D-60C7-36B7-A190-C73BAB869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AAF62F-533D-FA42-B036-7EF2CBCD839B}"/>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6" name="Marcador de pie de página 5">
            <a:extLst>
              <a:ext uri="{FF2B5EF4-FFF2-40B4-BE49-F238E27FC236}">
                <a16:creationId xmlns:a16="http://schemas.microsoft.com/office/drawing/2014/main" id="{C405B349-73AE-88BA-410B-F5AC0308859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46D33B2-53C0-39A5-E22F-8D01A01977A5}"/>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356631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C83BF-FF66-66F0-8483-AD0628C7E6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923ABED-E1E0-D88E-C712-D4ED68C0E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96CFFBC-45FB-5631-93AE-E941347D0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B3006-2777-28EA-FC97-3CE0D627758F}"/>
              </a:ext>
            </a:extLst>
          </p:cNvPr>
          <p:cNvSpPr>
            <a:spLocks noGrp="1"/>
          </p:cNvSpPr>
          <p:nvPr>
            <p:ph type="dt" sz="half" idx="10"/>
          </p:nvPr>
        </p:nvSpPr>
        <p:spPr/>
        <p:txBody>
          <a:bodyPr/>
          <a:lstStyle/>
          <a:p>
            <a:fld id="{D5753738-7B8C-4AF9-BBE0-8C083D765725}" type="datetimeFigureOut">
              <a:rPr lang="es-PE" smtClean="0"/>
              <a:t>21/05/2024</a:t>
            </a:fld>
            <a:endParaRPr lang="es-PE"/>
          </a:p>
        </p:txBody>
      </p:sp>
      <p:sp>
        <p:nvSpPr>
          <p:cNvPr id="6" name="Marcador de pie de página 5">
            <a:extLst>
              <a:ext uri="{FF2B5EF4-FFF2-40B4-BE49-F238E27FC236}">
                <a16:creationId xmlns:a16="http://schemas.microsoft.com/office/drawing/2014/main" id="{500466B0-88BC-2542-7D54-34F18E3A8CB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7B4044-9EB8-853D-AEC5-E379CB3C323A}"/>
              </a:ext>
            </a:extLst>
          </p:cNvPr>
          <p:cNvSpPr>
            <a:spLocks noGrp="1"/>
          </p:cNvSpPr>
          <p:nvPr>
            <p:ph type="sldNum" sz="quarter" idx="12"/>
          </p:nvPr>
        </p:nvSpPr>
        <p:spPr/>
        <p:txBody>
          <a:bodyPr/>
          <a:lstStyle/>
          <a:p>
            <a:fld id="{3491D1C6-98B1-456B-9228-4E6B2605CA0B}" type="slidenum">
              <a:rPr lang="es-PE" smtClean="0"/>
              <a:t>‹Nº›</a:t>
            </a:fld>
            <a:endParaRPr lang="es-PE"/>
          </a:p>
        </p:txBody>
      </p:sp>
    </p:spTree>
    <p:extLst>
      <p:ext uri="{BB962C8B-B14F-4D97-AF65-F5344CB8AC3E}">
        <p14:creationId xmlns:p14="http://schemas.microsoft.com/office/powerpoint/2010/main" val="336193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48E048-1C44-B74A-2E40-D4D615290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67F9523-DED6-D803-D364-692A8F1D1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B9012CC-F016-D05D-03D5-384685B62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3738-7B8C-4AF9-BBE0-8C083D765725}" type="datetimeFigureOut">
              <a:rPr lang="es-PE" smtClean="0"/>
              <a:t>21/05/2024</a:t>
            </a:fld>
            <a:endParaRPr lang="es-PE"/>
          </a:p>
        </p:txBody>
      </p:sp>
      <p:sp>
        <p:nvSpPr>
          <p:cNvPr id="5" name="Marcador de pie de página 4">
            <a:extLst>
              <a:ext uri="{FF2B5EF4-FFF2-40B4-BE49-F238E27FC236}">
                <a16:creationId xmlns:a16="http://schemas.microsoft.com/office/drawing/2014/main" id="{5E2FA5EF-7AE0-3BD8-FB83-B40738D6F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8420A784-B305-4500-7198-F6D47F115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1D1C6-98B1-456B-9228-4E6B2605CA0B}" type="slidenum">
              <a:rPr lang="es-PE" smtClean="0"/>
              <a:t>‹Nº›</a:t>
            </a:fld>
            <a:endParaRPr lang="es-PE"/>
          </a:p>
        </p:txBody>
      </p:sp>
    </p:spTree>
    <p:extLst>
      <p:ext uri="{BB962C8B-B14F-4D97-AF65-F5344CB8AC3E}">
        <p14:creationId xmlns:p14="http://schemas.microsoft.com/office/powerpoint/2010/main" val="196481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6">
            <a:extLst>
              <a:ext uri="{FF2B5EF4-FFF2-40B4-BE49-F238E27FC236}">
                <a16:creationId xmlns:a16="http://schemas.microsoft.com/office/drawing/2014/main" id="{89D64552-280A-6863-294C-B1E8F963FADD}"/>
              </a:ext>
            </a:extLst>
          </p:cNvPr>
          <p:cNvSpPr/>
          <p:nvPr/>
        </p:nvSpPr>
        <p:spPr>
          <a:xfrm>
            <a:off x="10455" y="847430"/>
            <a:ext cx="5239245" cy="489703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5">
            <a:extLst>
              <a:ext uri="{FF2B5EF4-FFF2-40B4-BE49-F238E27FC236}">
                <a16:creationId xmlns:a16="http://schemas.microsoft.com/office/drawing/2014/main" id="{13E1033C-0395-869E-B75E-4091FEE87275}"/>
              </a:ext>
            </a:extLst>
          </p:cNvPr>
          <p:cNvPicPr/>
          <p:nvPr/>
        </p:nvPicPr>
        <p:blipFill>
          <a:blip r:embed="rId3" cstate="print"/>
          <a:stretch>
            <a:fillRect/>
          </a:stretch>
        </p:blipFill>
        <p:spPr>
          <a:xfrm>
            <a:off x="6085545" y="0"/>
            <a:ext cx="6096000" cy="2042160"/>
          </a:xfrm>
          <a:prstGeom prst="rect">
            <a:avLst/>
          </a:prstGeom>
        </p:spPr>
      </p:pic>
      <p:pic>
        <p:nvPicPr>
          <p:cNvPr id="9" name="object 7">
            <a:extLst>
              <a:ext uri="{FF2B5EF4-FFF2-40B4-BE49-F238E27FC236}">
                <a16:creationId xmlns:a16="http://schemas.microsoft.com/office/drawing/2014/main" id="{7C79B42D-BDDD-9D90-24B8-5D42374212C7}"/>
              </a:ext>
            </a:extLst>
          </p:cNvPr>
          <p:cNvPicPr/>
          <p:nvPr/>
        </p:nvPicPr>
        <p:blipFill>
          <a:blip r:embed="rId4" cstate="print"/>
          <a:stretch>
            <a:fillRect/>
          </a:stretch>
        </p:blipFill>
        <p:spPr>
          <a:xfrm>
            <a:off x="4562855" y="5096255"/>
            <a:ext cx="514350" cy="703326"/>
          </a:xfrm>
          <a:prstGeom prst="rect">
            <a:avLst/>
          </a:prstGeom>
        </p:spPr>
      </p:pic>
      <p:pic>
        <p:nvPicPr>
          <p:cNvPr id="12" name="Imagen 4" descr="UGEL LC 2020">
            <a:extLst>
              <a:ext uri="{FF2B5EF4-FFF2-40B4-BE49-F238E27FC236}">
                <a16:creationId xmlns:a16="http://schemas.microsoft.com/office/drawing/2014/main" id="{DDC51E7A-7F97-989C-4631-4DCA230EC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815" t="35278" r="16920" b="37912"/>
          <a:stretch>
            <a:fillRect/>
          </a:stretch>
        </p:blipFill>
        <p:spPr bwMode="auto">
          <a:xfrm>
            <a:off x="10455" y="0"/>
            <a:ext cx="3670614" cy="83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B7CAF44F-DAD6-B9E9-D05C-70DB48ADBADA}"/>
              </a:ext>
            </a:extLst>
          </p:cNvPr>
          <p:cNvSpPr txBox="1"/>
          <p:nvPr/>
        </p:nvSpPr>
        <p:spPr>
          <a:xfrm>
            <a:off x="6050204" y="3972870"/>
            <a:ext cx="5734176" cy="2677656"/>
          </a:xfrm>
          <a:prstGeom prst="rect">
            <a:avLst/>
          </a:prstGeom>
          <a:solidFill>
            <a:schemeClr val="accent4">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800" b="1" i="0" u="none" strike="noStrike" kern="1200" cap="none" spc="0" normalizeH="0" baseline="0" noProof="0" dirty="0">
                <a:ln>
                  <a:noFill/>
                </a:ln>
                <a:solidFill>
                  <a:srgbClr val="002060"/>
                </a:solidFill>
                <a:effectLst/>
                <a:uLnTx/>
                <a:uFillTx/>
                <a:latin typeface="Bahnschrift SemiBold Condensed" panose="020B0502040204020203" pitchFamily="34" charset="0"/>
              </a:rPr>
              <a:t>ASISTENCIA TÉCNICA</a:t>
            </a:r>
          </a:p>
          <a:p>
            <a:pPr algn="just"/>
            <a:r>
              <a:rPr lang="es-ES" sz="2800" dirty="0">
                <a:solidFill>
                  <a:srgbClr val="002060"/>
                </a:solidFill>
              </a:rPr>
              <a:t>ORIENTACIONES PARA EL REGISTRO EN LOS APLICATIVOS, REPORTE Y ANÁLISIS DE LA PRUEBA DIAGNÓSTICA DE LAS ÁREAS DE MATEMÁTICA Y COMUNICACIÓN.</a:t>
            </a:r>
          </a:p>
        </p:txBody>
      </p:sp>
      <p:pic>
        <p:nvPicPr>
          <p:cNvPr id="14" name="object 7">
            <a:extLst>
              <a:ext uri="{FF2B5EF4-FFF2-40B4-BE49-F238E27FC236}">
                <a16:creationId xmlns:a16="http://schemas.microsoft.com/office/drawing/2014/main" id="{7AA5D55C-D94A-9FCE-489C-7BF8FB70EF12}"/>
              </a:ext>
            </a:extLst>
          </p:cNvPr>
          <p:cNvPicPr/>
          <p:nvPr/>
        </p:nvPicPr>
        <p:blipFill>
          <a:blip r:embed="rId6" cstate="print"/>
          <a:stretch>
            <a:fillRect/>
          </a:stretch>
        </p:blipFill>
        <p:spPr>
          <a:xfrm>
            <a:off x="7111986" y="2211058"/>
            <a:ext cx="3457828" cy="1961296"/>
          </a:xfrm>
          <a:prstGeom prst="rect">
            <a:avLst/>
          </a:prstGeom>
        </p:spPr>
      </p:pic>
      <p:sp>
        <p:nvSpPr>
          <p:cNvPr id="15" name="CuadroTexto 14">
            <a:extLst>
              <a:ext uri="{FF2B5EF4-FFF2-40B4-BE49-F238E27FC236}">
                <a16:creationId xmlns:a16="http://schemas.microsoft.com/office/drawing/2014/main" id="{B0974CE4-972C-1CD2-1441-8699A6E8AACE}"/>
              </a:ext>
            </a:extLst>
          </p:cNvPr>
          <p:cNvSpPr txBox="1"/>
          <p:nvPr/>
        </p:nvSpPr>
        <p:spPr>
          <a:xfrm>
            <a:off x="10455" y="5009480"/>
            <a:ext cx="5966234" cy="17543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419" b="1" i="0" u="none" strike="noStrike" kern="1200" cap="none" spc="0" normalizeH="0" baseline="0" noProof="0" dirty="0">
                <a:ln>
                  <a:noFill/>
                </a:ln>
                <a:solidFill>
                  <a:srgbClr val="0070C0"/>
                </a:solidFill>
                <a:effectLst/>
                <a:uLnTx/>
                <a:uFillTx/>
                <a:latin typeface="Bahnschrift SemiBold Condensed" panose="020B0502040204020203" pitchFamily="34" charset="0"/>
              </a:rPr>
              <a:t>Fecha: Miércoles 15 de Mayo del 2024</a:t>
            </a:r>
          </a:p>
          <a:p>
            <a:pPr lvl="0">
              <a:defRPr/>
            </a:pPr>
            <a:r>
              <a:rPr lang="es-419" b="1" dirty="0">
                <a:solidFill>
                  <a:srgbClr val="0070C0"/>
                </a:solidFill>
                <a:latin typeface="Bahnschrift SemiBold Condensed" panose="020B0502040204020203" pitchFamily="34" charset="0"/>
              </a:rPr>
              <a:t>Zoom: https://pucp.zoom.us/j/94127152557?pwd=WlhWazdCOFgydno5d3FLbndneG84UT09</a:t>
            </a:r>
            <a:endParaRPr kumimoji="0" lang="es-419" b="1" i="0" u="none" strike="noStrike" kern="1200" cap="none" spc="0" normalizeH="0" baseline="0" noProof="0" dirty="0">
              <a:ln>
                <a:noFill/>
              </a:ln>
              <a:solidFill>
                <a:srgbClr val="0070C0"/>
              </a:solidFill>
              <a:effectLst/>
              <a:uLnTx/>
              <a:uFillTx/>
              <a:latin typeface="Bahnschrift SemiBold Condensed" panose="020B05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s-419" b="1" i="0" u="none" strike="noStrike" kern="1200" cap="none" spc="0" normalizeH="0" baseline="0" noProof="0" dirty="0">
                <a:ln>
                  <a:noFill/>
                </a:ln>
                <a:solidFill>
                  <a:srgbClr val="0070C0"/>
                </a:solidFill>
                <a:effectLst/>
                <a:uLnTx/>
                <a:uFillTx/>
                <a:latin typeface="Bahnschrift SemiBold Condensed" panose="020B0502040204020203" pitchFamily="34" charset="0"/>
              </a:rPr>
              <a:t>H</a:t>
            </a:r>
            <a:r>
              <a:rPr lang="es-419" b="1" dirty="0">
                <a:solidFill>
                  <a:srgbClr val="0070C0"/>
                </a:solidFill>
                <a:latin typeface="Bahnschrift SemiBold Condensed" panose="020B0502040204020203" pitchFamily="34" charset="0"/>
              </a:rPr>
              <a:t>ora: 04:00 p.m. – 06:00 p.m.</a:t>
            </a:r>
          </a:p>
          <a:p>
            <a:pPr marL="0" marR="0" lvl="0" indent="0" defTabSz="914400" rtl="0" eaLnBrk="1" fontAlgn="auto" latinLnBrk="0" hangingPunct="1">
              <a:lnSpc>
                <a:spcPct val="100000"/>
              </a:lnSpc>
              <a:spcBef>
                <a:spcPts val="0"/>
              </a:spcBef>
              <a:spcAft>
                <a:spcPts val="0"/>
              </a:spcAft>
              <a:buClrTx/>
              <a:buSzTx/>
              <a:buFontTx/>
              <a:buNone/>
              <a:tabLst/>
              <a:defRPr/>
            </a:pPr>
            <a:r>
              <a:rPr lang="es-419" b="1" dirty="0">
                <a:solidFill>
                  <a:srgbClr val="0070C0"/>
                </a:solidFill>
                <a:latin typeface="Bahnschrift SemiBold Condensed" panose="020B0502040204020203" pitchFamily="34" charset="0"/>
              </a:rPr>
              <a:t>Participan: Directores y Docentes del área de MATEMÁTICA Y COMUNICACIÓN</a:t>
            </a:r>
          </a:p>
        </p:txBody>
      </p:sp>
    </p:spTree>
    <p:extLst>
      <p:ext uri="{BB962C8B-B14F-4D97-AF65-F5344CB8AC3E}">
        <p14:creationId xmlns:p14="http://schemas.microsoft.com/office/powerpoint/2010/main" val="4121907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4F57B-3911-6F5A-2F49-073017CDF9B8}"/>
              </a:ext>
            </a:extLst>
          </p:cNvPr>
          <p:cNvSpPr>
            <a:spLocks noGrp="1"/>
          </p:cNvSpPr>
          <p:nvPr>
            <p:ph type="title"/>
          </p:nvPr>
        </p:nvSpPr>
        <p:spPr>
          <a:xfrm>
            <a:off x="696798" y="103695"/>
            <a:ext cx="10515600" cy="575035"/>
          </a:xfrm>
        </p:spPr>
        <p:txBody>
          <a:bodyPr>
            <a:normAutofit fontScale="90000"/>
          </a:bodyPr>
          <a:lstStyle/>
          <a:p>
            <a:pPr algn="ctr"/>
            <a:br>
              <a:rPr lang="es-PE" sz="1800" b="0" i="0" u="none" strike="noStrike" baseline="0" dirty="0">
                <a:solidFill>
                  <a:srgbClr val="000000"/>
                </a:solidFill>
              </a:rPr>
            </a:br>
            <a:r>
              <a:rPr lang="es-PE" sz="3100" b="0" i="0" u="none" strike="noStrike" baseline="0" dirty="0">
                <a:solidFill>
                  <a:srgbClr val="FF0000"/>
                </a:solidFill>
                <a:latin typeface="Arial" panose="020B0604020202020204" pitchFamily="34" charset="0"/>
                <a:cs typeface="Arial" panose="020B0604020202020204" pitchFamily="34" charset="0"/>
              </a:rPr>
              <a:t>Para la evaluación diagnóstica, ¿qué kits se deberán usar? </a:t>
            </a:r>
            <a:endParaRPr lang="es-PE" sz="3100"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694BA2A-80E6-5A2A-34FB-47A599A8F4A1}"/>
              </a:ext>
            </a:extLst>
          </p:cNvPr>
          <p:cNvSpPr>
            <a:spLocks noGrp="1"/>
          </p:cNvSpPr>
          <p:nvPr>
            <p:ph idx="1"/>
          </p:nvPr>
        </p:nvSpPr>
        <p:spPr>
          <a:xfrm>
            <a:off x="696798" y="760396"/>
            <a:ext cx="10515600" cy="766746"/>
          </a:xfrm>
        </p:spPr>
        <p:txBody>
          <a:bodyPr/>
          <a:lstStyle/>
          <a:p>
            <a:r>
              <a:rPr lang="es-PE" sz="1800" b="0" i="0" u="none" strike="noStrike" baseline="0" dirty="0">
                <a:solidFill>
                  <a:srgbClr val="0462C1"/>
                </a:solidFill>
                <a:latin typeface="Arial" panose="020B0604020202020204" pitchFamily="34" charset="0"/>
              </a:rPr>
              <a:t>https://www.perueduca.pe/#/home/materiales-educativos/secundaria/evaluacion-diagnostica-refuerzo-escolar-2024 </a:t>
            </a:r>
            <a:endParaRPr lang="es-PE" dirty="0"/>
          </a:p>
        </p:txBody>
      </p:sp>
      <p:pic>
        <p:nvPicPr>
          <p:cNvPr id="5" name="Imagen 4">
            <a:extLst>
              <a:ext uri="{FF2B5EF4-FFF2-40B4-BE49-F238E27FC236}">
                <a16:creationId xmlns:a16="http://schemas.microsoft.com/office/drawing/2014/main" id="{077D33B5-21CF-6E6D-D998-EA81AB23551A}"/>
              </a:ext>
            </a:extLst>
          </p:cNvPr>
          <p:cNvPicPr>
            <a:picLocks noChangeAspect="1"/>
          </p:cNvPicPr>
          <p:nvPr/>
        </p:nvPicPr>
        <p:blipFill rotWithShape="1">
          <a:blip r:embed="rId2"/>
          <a:srcRect l="28067" t="9347" r="32500" b="5980"/>
          <a:stretch/>
        </p:blipFill>
        <p:spPr>
          <a:xfrm>
            <a:off x="0" y="1317072"/>
            <a:ext cx="2507529" cy="3028702"/>
          </a:xfrm>
          <a:prstGeom prst="rect">
            <a:avLst/>
          </a:prstGeom>
        </p:spPr>
      </p:pic>
      <p:pic>
        <p:nvPicPr>
          <p:cNvPr id="4" name="Imagen 3">
            <a:extLst>
              <a:ext uri="{FF2B5EF4-FFF2-40B4-BE49-F238E27FC236}">
                <a16:creationId xmlns:a16="http://schemas.microsoft.com/office/drawing/2014/main" id="{AECAC294-82D0-FCBF-06A3-133059F24B55}"/>
              </a:ext>
            </a:extLst>
          </p:cNvPr>
          <p:cNvPicPr>
            <a:picLocks noChangeAspect="1"/>
          </p:cNvPicPr>
          <p:nvPr/>
        </p:nvPicPr>
        <p:blipFill rotWithShape="1">
          <a:blip r:embed="rId3"/>
          <a:srcRect l="28222" t="9347" r="32345" b="6392"/>
          <a:stretch/>
        </p:blipFill>
        <p:spPr>
          <a:xfrm>
            <a:off x="2515604" y="1950304"/>
            <a:ext cx="2507530" cy="3013953"/>
          </a:xfrm>
          <a:prstGeom prst="rect">
            <a:avLst/>
          </a:prstGeom>
        </p:spPr>
      </p:pic>
      <p:pic>
        <p:nvPicPr>
          <p:cNvPr id="6" name="Imagen 5">
            <a:extLst>
              <a:ext uri="{FF2B5EF4-FFF2-40B4-BE49-F238E27FC236}">
                <a16:creationId xmlns:a16="http://schemas.microsoft.com/office/drawing/2014/main" id="{C0FEDAA4-6200-E2A7-FE4D-E086621041B1}"/>
              </a:ext>
            </a:extLst>
          </p:cNvPr>
          <p:cNvPicPr>
            <a:picLocks noChangeAspect="1"/>
          </p:cNvPicPr>
          <p:nvPr/>
        </p:nvPicPr>
        <p:blipFill rotWithShape="1">
          <a:blip r:embed="rId4"/>
          <a:srcRect l="28067" t="9484" r="32500" b="6530"/>
          <a:stretch/>
        </p:blipFill>
        <p:spPr>
          <a:xfrm>
            <a:off x="4993319" y="2546570"/>
            <a:ext cx="2528048" cy="3028702"/>
          </a:xfrm>
          <a:prstGeom prst="rect">
            <a:avLst/>
          </a:prstGeom>
        </p:spPr>
      </p:pic>
      <p:pic>
        <p:nvPicPr>
          <p:cNvPr id="7" name="Imagen 6">
            <a:extLst>
              <a:ext uri="{FF2B5EF4-FFF2-40B4-BE49-F238E27FC236}">
                <a16:creationId xmlns:a16="http://schemas.microsoft.com/office/drawing/2014/main" id="{9860E1B3-0CC4-4CB0-5EFC-550D54B882F1}"/>
              </a:ext>
            </a:extLst>
          </p:cNvPr>
          <p:cNvPicPr>
            <a:picLocks noChangeAspect="1"/>
          </p:cNvPicPr>
          <p:nvPr/>
        </p:nvPicPr>
        <p:blipFill rotWithShape="1">
          <a:blip r:embed="rId5"/>
          <a:srcRect l="28376" t="9210" r="32887" b="6666"/>
          <a:stretch/>
        </p:blipFill>
        <p:spPr>
          <a:xfrm>
            <a:off x="7415656" y="3163359"/>
            <a:ext cx="2479379" cy="3028702"/>
          </a:xfrm>
          <a:prstGeom prst="rect">
            <a:avLst/>
          </a:prstGeom>
        </p:spPr>
      </p:pic>
      <p:pic>
        <p:nvPicPr>
          <p:cNvPr id="8" name="Imagen 7">
            <a:extLst>
              <a:ext uri="{FF2B5EF4-FFF2-40B4-BE49-F238E27FC236}">
                <a16:creationId xmlns:a16="http://schemas.microsoft.com/office/drawing/2014/main" id="{BD4B7A65-8F7C-FAD3-C0DB-1DD33C3DE758}"/>
              </a:ext>
            </a:extLst>
          </p:cNvPr>
          <p:cNvPicPr>
            <a:picLocks noChangeAspect="1"/>
          </p:cNvPicPr>
          <p:nvPr/>
        </p:nvPicPr>
        <p:blipFill rotWithShape="1">
          <a:blip r:embed="rId6"/>
          <a:srcRect l="27989" t="9210" r="32191" b="6666"/>
          <a:stretch/>
        </p:blipFill>
        <p:spPr>
          <a:xfrm>
            <a:off x="9643337" y="3829298"/>
            <a:ext cx="2548663" cy="3028702"/>
          </a:xfrm>
          <a:prstGeom prst="rect">
            <a:avLst/>
          </a:prstGeom>
        </p:spPr>
      </p:pic>
    </p:spTree>
    <p:extLst>
      <p:ext uri="{BB962C8B-B14F-4D97-AF65-F5344CB8AC3E}">
        <p14:creationId xmlns:p14="http://schemas.microsoft.com/office/powerpoint/2010/main" val="168561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0085" t="14218" r="29061" b="20324"/>
          <a:stretch/>
        </p:blipFill>
        <p:spPr>
          <a:xfrm>
            <a:off x="803633" y="715685"/>
            <a:ext cx="4320628" cy="5156204"/>
          </a:xfrm>
          <a:prstGeom prst="rect">
            <a:avLst/>
          </a:prstGeom>
        </p:spPr>
      </p:pic>
      <p:pic>
        <p:nvPicPr>
          <p:cNvPr id="2" name="Imagen 1"/>
          <p:cNvPicPr>
            <a:picLocks noChangeAspect="1"/>
          </p:cNvPicPr>
          <p:nvPr/>
        </p:nvPicPr>
        <p:blipFill rotWithShape="1">
          <a:blip r:embed="rId3"/>
          <a:srcRect l="36871" t="13855" r="25935" b="6369"/>
          <a:stretch/>
        </p:blipFill>
        <p:spPr>
          <a:xfrm>
            <a:off x="7116024" y="715685"/>
            <a:ext cx="4273706" cy="5156204"/>
          </a:xfrm>
          <a:prstGeom prst="rect">
            <a:avLst/>
          </a:prstGeom>
        </p:spPr>
      </p:pic>
    </p:spTree>
    <p:extLst>
      <p:ext uri="{BB962C8B-B14F-4D97-AF65-F5344CB8AC3E}">
        <p14:creationId xmlns:p14="http://schemas.microsoft.com/office/powerpoint/2010/main" val="289158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718819" y="257638"/>
            <a:ext cx="2555224" cy="3135396"/>
            <a:chOff x="470780" y="380801"/>
            <a:chExt cx="4906978" cy="5205187"/>
          </a:xfrm>
        </p:grpSpPr>
        <p:pic>
          <p:nvPicPr>
            <p:cNvPr id="2" name="Imagen 1"/>
            <p:cNvPicPr>
              <a:picLocks noChangeAspect="1"/>
            </p:cNvPicPr>
            <p:nvPr/>
          </p:nvPicPr>
          <p:blipFill rotWithShape="1">
            <a:blip r:embed="rId2"/>
            <a:srcRect l="34218" t="8254" r="18909" b="9295"/>
            <a:stretch/>
          </p:blipFill>
          <p:spPr>
            <a:xfrm>
              <a:off x="480504" y="380801"/>
              <a:ext cx="4872184" cy="5205187"/>
            </a:xfrm>
            <a:prstGeom prst="rect">
              <a:avLst/>
            </a:prstGeom>
          </p:spPr>
        </p:pic>
        <p:sp>
          <p:nvSpPr>
            <p:cNvPr id="3" name="Rectángulo 2"/>
            <p:cNvSpPr/>
            <p:nvPr/>
          </p:nvSpPr>
          <p:spPr>
            <a:xfrm>
              <a:off x="470780" y="380801"/>
              <a:ext cx="4906978" cy="52047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3EE7465B-299A-EE88-129A-9DCDA21DFE1F}"/>
              </a:ext>
            </a:extLst>
          </p:cNvPr>
          <p:cNvGrpSpPr/>
          <p:nvPr/>
        </p:nvGrpSpPr>
        <p:grpSpPr>
          <a:xfrm>
            <a:off x="6500791" y="3462375"/>
            <a:ext cx="2704222" cy="3395625"/>
            <a:chOff x="7704280" y="3588677"/>
            <a:chExt cx="2816596" cy="3269323"/>
          </a:xfrm>
        </p:grpSpPr>
        <p:pic>
          <p:nvPicPr>
            <p:cNvPr id="10" name="Imagen 9">
              <a:extLst>
                <a:ext uri="{FF2B5EF4-FFF2-40B4-BE49-F238E27FC236}">
                  <a16:creationId xmlns:a16="http://schemas.microsoft.com/office/drawing/2014/main" id="{5F40C5E9-822E-7A3C-A43B-53715CE54E70}"/>
                </a:ext>
              </a:extLst>
            </p:cNvPr>
            <p:cNvPicPr>
              <a:picLocks noChangeAspect="1"/>
            </p:cNvPicPr>
            <p:nvPr/>
          </p:nvPicPr>
          <p:blipFill>
            <a:blip r:embed="rId3"/>
            <a:stretch>
              <a:fillRect/>
            </a:stretch>
          </p:blipFill>
          <p:spPr>
            <a:xfrm>
              <a:off x="7704280" y="3588677"/>
              <a:ext cx="2816596" cy="3011685"/>
            </a:xfrm>
            <a:prstGeom prst="rect">
              <a:avLst/>
            </a:prstGeom>
          </p:spPr>
        </p:pic>
        <p:sp>
          <p:nvSpPr>
            <p:cNvPr id="13" name="Rectángulo 12">
              <a:extLst>
                <a:ext uri="{FF2B5EF4-FFF2-40B4-BE49-F238E27FC236}">
                  <a16:creationId xmlns:a16="http://schemas.microsoft.com/office/drawing/2014/main" id="{5C51272D-F954-6B9A-FE0B-BF5B5CD5F464}"/>
                </a:ext>
              </a:extLst>
            </p:cNvPr>
            <p:cNvSpPr/>
            <p:nvPr/>
          </p:nvSpPr>
          <p:spPr>
            <a:xfrm>
              <a:off x="7735382" y="3713979"/>
              <a:ext cx="2785494" cy="31440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6" name="Imagen 5">
            <a:extLst>
              <a:ext uri="{FF2B5EF4-FFF2-40B4-BE49-F238E27FC236}">
                <a16:creationId xmlns:a16="http://schemas.microsoft.com/office/drawing/2014/main" id="{367C0633-6DEB-379A-BFEC-B51DF407AA6D}"/>
              </a:ext>
            </a:extLst>
          </p:cNvPr>
          <p:cNvPicPr>
            <a:picLocks noChangeAspect="1"/>
          </p:cNvPicPr>
          <p:nvPr/>
        </p:nvPicPr>
        <p:blipFill>
          <a:blip r:embed="rId4"/>
          <a:stretch>
            <a:fillRect/>
          </a:stretch>
        </p:blipFill>
        <p:spPr>
          <a:xfrm>
            <a:off x="3260989" y="3842189"/>
            <a:ext cx="2572735" cy="2889754"/>
          </a:xfrm>
          <a:prstGeom prst="rect">
            <a:avLst/>
          </a:prstGeom>
        </p:spPr>
      </p:pic>
      <p:sp>
        <p:nvSpPr>
          <p:cNvPr id="14" name="Rectángulo 13">
            <a:extLst>
              <a:ext uri="{FF2B5EF4-FFF2-40B4-BE49-F238E27FC236}">
                <a16:creationId xmlns:a16="http://schemas.microsoft.com/office/drawing/2014/main" id="{E9DE04F3-1AE2-43B3-0FA4-E4FDF5091864}"/>
              </a:ext>
            </a:extLst>
          </p:cNvPr>
          <p:cNvSpPr/>
          <p:nvPr/>
        </p:nvSpPr>
        <p:spPr>
          <a:xfrm>
            <a:off x="3260989" y="3641456"/>
            <a:ext cx="2542236" cy="31440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5"/>
          <a:srcRect l="34217" t="8285" r="19076" b="8563"/>
          <a:stretch/>
        </p:blipFill>
        <p:spPr>
          <a:xfrm>
            <a:off x="4295967" y="72523"/>
            <a:ext cx="2704222" cy="3357149"/>
          </a:xfrm>
          <a:prstGeom prst="rect">
            <a:avLst/>
          </a:prstGeom>
        </p:spPr>
      </p:pic>
      <p:sp>
        <p:nvSpPr>
          <p:cNvPr id="7" name="Rectángulo 6"/>
          <p:cNvSpPr/>
          <p:nvPr/>
        </p:nvSpPr>
        <p:spPr>
          <a:xfrm>
            <a:off x="4282912" y="228192"/>
            <a:ext cx="2713913" cy="313513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CB6638D3-9A8E-557A-3CAA-1B6B1ABC833A}"/>
              </a:ext>
            </a:extLst>
          </p:cNvPr>
          <p:cNvGrpSpPr/>
          <p:nvPr/>
        </p:nvGrpSpPr>
        <p:grpSpPr>
          <a:xfrm>
            <a:off x="7909089" y="192645"/>
            <a:ext cx="2839924" cy="3215117"/>
            <a:chOff x="6023728" y="300814"/>
            <a:chExt cx="2839924" cy="3215117"/>
          </a:xfrm>
        </p:grpSpPr>
        <p:pic>
          <p:nvPicPr>
            <p:cNvPr id="4" name="Imagen 3">
              <a:extLst>
                <a:ext uri="{FF2B5EF4-FFF2-40B4-BE49-F238E27FC236}">
                  <a16:creationId xmlns:a16="http://schemas.microsoft.com/office/drawing/2014/main" id="{CBBD74A5-9686-0125-E325-4D029F71F3C6}"/>
                </a:ext>
              </a:extLst>
            </p:cNvPr>
            <p:cNvPicPr>
              <a:picLocks noChangeAspect="1"/>
            </p:cNvPicPr>
            <p:nvPr/>
          </p:nvPicPr>
          <p:blipFill rotWithShape="1">
            <a:blip r:embed="rId6"/>
            <a:srcRect l="28454" t="9622" r="33505" b="13814"/>
            <a:stretch/>
          </p:blipFill>
          <p:spPr>
            <a:xfrm>
              <a:off x="6023728" y="300814"/>
              <a:ext cx="2839924" cy="3215117"/>
            </a:xfrm>
            <a:prstGeom prst="rect">
              <a:avLst/>
            </a:prstGeom>
          </p:spPr>
        </p:pic>
        <p:sp>
          <p:nvSpPr>
            <p:cNvPr id="15" name="Rectángulo 14">
              <a:extLst>
                <a:ext uri="{FF2B5EF4-FFF2-40B4-BE49-F238E27FC236}">
                  <a16:creationId xmlns:a16="http://schemas.microsoft.com/office/drawing/2014/main" id="{41FBB17E-935D-1ED0-2EE1-7954A7498D80}"/>
                </a:ext>
              </a:extLst>
            </p:cNvPr>
            <p:cNvSpPr/>
            <p:nvPr/>
          </p:nvSpPr>
          <p:spPr>
            <a:xfrm>
              <a:off x="6048786" y="336361"/>
              <a:ext cx="2814865" cy="31440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51859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9779" t="7868" r="15093" b="3549"/>
          <a:stretch/>
        </p:blipFill>
        <p:spPr>
          <a:xfrm>
            <a:off x="995881" y="182453"/>
            <a:ext cx="10185149" cy="6444683"/>
          </a:xfrm>
          <a:prstGeom prst="rect">
            <a:avLst/>
          </a:prstGeom>
        </p:spPr>
      </p:pic>
    </p:spTree>
    <p:extLst>
      <p:ext uri="{BB962C8B-B14F-4D97-AF65-F5344CB8AC3E}">
        <p14:creationId xmlns:p14="http://schemas.microsoft.com/office/powerpoint/2010/main" val="277458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932" t="8866" r="25159" b="15466"/>
          <a:stretch/>
        </p:blipFill>
        <p:spPr>
          <a:xfrm>
            <a:off x="1412341" y="296947"/>
            <a:ext cx="8528363" cy="6561053"/>
          </a:xfrm>
          <a:prstGeom prst="rect">
            <a:avLst/>
          </a:prstGeom>
        </p:spPr>
      </p:pic>
    </p:spTree>
    <p:extLst>
      <p:ext uri="{BB962C8B-B14F-4D97-AF65-F5344CB8AC3E}">
        <p14:creationId xmlns:p14="http://schemas.microsoft.com/office/powerpoint/2010/main" val="425515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166" t="8344" r="21124" b="16212"/>
          <a:stretch/>
        </p:blipFill>
        <p:spPr>
          <a:xfrm>
            <a:off x="2632042" y="0"/>
            <a:ext cx="7111059" cy="6749359"/>
          </a:xfrm>
          <a:prstGeom prst="rect">
            <a:avLst/>
          </a:prstGeom>
        </p:spPr>
      </p:pic>
    </p:spTree>
    <p:extLst>
      <p:ext uri="{BB962C8B-B14F-4D97-AF65-F5344CB8AC3E}">
        <p14:creationId xmlns:p14="http://schemas.microsoft.com/office/powerpoint/2010/main" val="340268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5391" t="7778" r="19558" b="3910"/>
          <a:stretch/>
        </p:blipFill>
        <p:spPr>
          <a:xfrm>
            <a:off x="3023857" y="89704"/>
            <a:ext cx="5996905" cy="6612444"/>
          </a:xfrm>
          <a:prstGeom prst="rect">
            <a:avLst/>
          </a:prstGeom>
        </p:spPr>
      </p:pic>
    </p:spTree>
    <p:extLst>
      <p:ext uri="{BB962C8B-B14F-4D97-AF65-F5344CB8AC3E}">
        <p14:creationId xmlns:p14="http://schemas.microsoft.com/office/powerpoint/2010/main" val="60798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87" t="8240" r="25303" b="11668"/>
          <a:stretch/>
        </p:blipFill>
        <p:spPr>
          <a:xfrm>
            <a:off x="1240325" y="0"/>
            <a:ext cx="8691326" cy="6858000"/>
          </a:xfrm>
          <a:prstGeom prst="rect">
            <a:avLst/>
          </a:prstGeom>
        </p:spPr>
      </p:pic>
    </p:spTree>
    <p:extLst>
      <p:ext uri="{BB962C8B-B14F-4D97-AF65-F5344CB8AC3E}">
        <p14:creationId xmlns:p14="http://schemas.microsoft.com/office/powerpoint/2010/main" val="281504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615" t="7959" r="26548" b="12354"/>
          <a:stretch/>
        </p:blipFill>
        <p:spPr>
          <a:xfrm>
            <a:off x="1855960" y="1"/>
            <a:ext cx="8718488" cy="6858000"/>
          </a:xfrm>
          <a:prstGeom prst="rect">
            <a:avLst/>
          </a:prstGeom>
        </p:spPr>
      </p:pic>
    </p:spTree>
    <p:extLst>
      <p:ext uri="{BB962C8B-B14F-4D97-AF65-F5344CB8AC3E}">
        <p14:creationId xmlns:p14="http://schemas.microsoft.com/office/powerpoint/2010/main" val="210709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258" t="7617" r="28179" b="5308"/>
          <a:stretch/>
        </p:blipFill>
        <p:spPr>
          <a:xfrm>
            <a:off x="1892174" y="117695"/>
            <a:ext cx="7559643" cy="6740305"/>
          </a:xfrm>
          <a:prstGeom prst="rect">
            <a:avLst/>
          </a:prstGeom>
        </p:spPr>
      </p:pic>
    </p:spTree>
    <p:extLst>
      <p:ext uri="{BB962C8B-B14F-4D97-AF65-F5344CB8AC3E}">
        <p14:creationId xmlns:p14="http://schemas.microsoft.com/office/powerpoint/2010/main" val="195812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84B488-3B5C-0AF4-3536-8848783D4EA4}"/>
              </a:ext>
            </a:extLst>
          </p:cNvPr>
          <p:cNvPicPr>
            <a:picLocks noChangeAspect="1"/>
          </p:cNvPicPr>
          <p:nvPr/>
        </p:nvPicPr>
        <p:blipFill rotWithShape="1">
          <a:blip r:embed="rId2"/>
          <a:srcRect l="33093" t="9621" r="33041" b="5567"/>
          <a:stretch/>
        </p:blipFill>
        <p:spPr>
          <a:xfrm>
            <a:off x="6670" y="0"/>
            <a:ext cx="3026004" cy="4262658"/>
          </a:xfrm>
          <a:prstGeom prst="rect">
            <a:avLst/>
          </a:prstGeom>
        </p:spPr>
      </p:pic>
      <p:pic>
        <p:nvPicPr>
          <p:cNvPr id="3" name="Imagen 2">
            <a:extLst>
              <a:ext uri="{FF2B5EF4-FFF2-40B4-BE49-F238E27FC236}">
                <a16:creationId xmlns:a16="http://schemas.microsoft.com/office/drawing/2014/main" id="{148690FF-54BC-E0B9-C977-BED92F5A7DA0}"/>
              </a:ext>
            </a:extLst>
          </p:cNvPr>
          <p:cNvPicPr>
            <a:picLocks noChangeAspect="1"/>
          </p:cNvPicPr>
          <p:nvPr/>
        </p:nvPicPr>
        <p:blipFill rotWithShape="1">
          <a:blip r:embed="rId3"/>
          <a:srcRect l="32938" t="9622" r="33119" b="5979"/>
          <a:stretch/>
        </p:blipFill>
        <p:spPr>
          <a:xfrm>
            <a:off x="6114963" y="1569035"/>
            <a:ext cx="3145300" cy="4399121"/>
          </a:xfrm>
          <a:prstGeom prst="rect">
            <a:avLst/>
          </a:prstGeom>
        </p:spPr>
      </p:pic>
      <p:pic>
        <p:nvPicPr>
          <p:cNvPr id="2" name="Imagen 1">
            <a:extLst>
              <a:ext uri="{FF2B5EF4-FFF2-40B4-BE49-F238E27FC236}">
                <a16:creationId xmlns:a16="http://schemas.microsoft.com/office/drawing/2014/main" id="{C5C6D210-2D56-9AA0-094C-7B0C7B3E0BF6}"/>
              </a:ext>
            </a:extLst>
          </p:cNvPr>
          <p:cNvPicPr>
            <a:picLocks noChangeAspect="1"/>
          </p:cNvPicPr>
          <p:nvPr/>
        </p:nvPicPr>
        <p:blipFill rotWithShape="1">
          <a:blip r:embed="rId4"/>
          <a:srcRect l="33402" t="9210" r="33196" b="10653"/>
          <a:stretch/>
        </p:blipFill>
        <p:spPr>
          <a:xfrm>
            <a:off x="2931737" y="876690"/>
            <a:ext cx="3269474" cy="4412275"/>
          </a:xfrm>
          <a:prstGeom prst="rect">
            <a:avLst/>
          </a:prstGeom>
        </p:spPr>
      </p:pic>
      <p:pic>
        <p:nvPicPr>
          <p:cNvPr id="4" name="Imagen 3">
            <a:extLst>
              <a:ext uri="{FF2B5EF4-FFF2-40B4-BE49-F238E27FC236}">
                <a16:creationId xmlns:a16="http://schemas.microsoft.com/office/drawing/2014/main" id="{06D24B8A-5B1C-3FC5-126B-481C8E9286FF}"/>
              </a:ext>
            </a:extLst>
          </p:cNvPr>
          <p:cNvPicPr>
            <a:picLocks noChangeAspect="1"/>
          </p:cNvPicPr>
          <p:nvPr/>
        </p:nvPicPr>
        <p:blipFill rotWithShape="1">
          <a:blip r:embed="rId5"/>
          <a:srcRect l="33093" t="9484" r="33118" b="5842"/>
          <a:stretch/>
        </p:blipFill>
        <p:spPr>
          <a:xfrm>
            <a:off x="9118699" y="2535243"/>
            <a:ext cx="3066631" cy="4322757"/>
          </a:xfrm>
          <a:prstGeom prst="rect">
            <a:avLst/>
          </a:prstGeom>
        </p:spPr>
      </p:pic>
    </p:spTree>
    <p:extLst>
      <p:ext uri="{BB962C8B-B14F-4D97-AF65-F5344CB8AC3E}">
        <p14:creationId xmlns:p14="http://schemas.microsoft.com/office/powerpoint/2010/main" val="41291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541" t="15850" r="28164" b="10238"/>
          <a:stretch/>
        </p:blipFill>
        <p:spPr>
          <a:xfrm>
            <a:off x="2864497" y="167951"/>
            <a:ext cx="6690049" cy="6576061"/>
          </a:xfrm>
          <a:prstGeom prst="rect">
            <a:avLst/>
          </a:prstGeom>
        </p:spPr>
      </p:pic>
    </p:spTree>
    <p:extLst>
      <p:ext uri="{BB962C8B-B14F-4D97-AF65-F5344CB8AC3E}">
        <p14:creationId xmlns:p14="http://schemas.microsoft.com/office/powerpoint/2010/main" val="257811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422" t="19842" r="30884" b="5056"/>
          <a:stretch/>
        </p:blipFill>
        <p:spPr>
          <a:xfrm>
            <a:off x="2884556" y="0"/>
            <a:ext cx="6259757" cy="6662057"/>
          </a:xfrm>
          <a:prstGeom prst="rect">
            <a:avLst/>
          </a:prstGeom>
        </p:spPr>
      </p:pic>
    </p:spTree>
    <p:extLst>
      <p:ext uri="{BB962C8B-B14F-4D97-AF65-F5344CB8AC3E}">
        <p14:creationId xmlns:p14="http://schemas.microsoft.com/office/powerpoint/2010/main" val="10699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779" t="15782" r="24777" b="6467"/>
          <a:stretch/>
        </p:blipFill>
        <p:spPr>
          <a:xfrm>
            <a:off x="2399168" y="415535"/>
            <a:ext cx="6529212" cy="6283538"/>
          </a:xfrm>
          <a:prstGeom prst="rect">
            <a:avLst/>
          </a:prstGeom>
        </p:spPr>
      </p:pic>
    </p:spTree>
    <p:extLst>
      <p:ext uri="{BB962C8B-B14F-4D97-AF65-F5344CB8AC3E}">
        <p14:creationId xmlns:p14="http://schemas.microsoft.com/office/powerpoint/2010/main" val="10509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002" t="17613" r="32968" b="17859"/>
          <a:stretch/>
        </p:blipFill>
        <p:spPr>
          <a:xfrm>
            <a:off x="2535914" y="217283"/>
            <a:ext cx="5982290" cy="6380937"/>
          </a:xfrm>
          <a:prstGeom prst="rect">
            <a:avLst/>
          </a:prstGeom>
        </p:spPr>
      </p:pic>
    </p:spTree>
    <p:extLst>
      <p:ext uri="{BB962C8B-B14F-4D97-AF65-F5344CB8AC3E}">
        <p14:creationId xmlns:p14="http://schemas.microsoft.com/office/powerpoint/2010/main" val="357108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E9E2951-11DD-1CB6-D848-9FD2D5DBCC93}"/>
              </a:ext>
            </a:extLst>
          </p:cNvPr>
          <p:cNvPicPr>
            <a:picLocks noChangeAspect="1"/>
          </p:cNvPicPr>
          <p:nvPr/>
        </p:nvPicPr>
        <p:blipFill rotWithShape="1">
          <a:blip r:embed="rId3"/>
          <a:srcRect l="7732" t="19793" r="7758" b="5155"/>
          <a:stretch/>
        </p:blipFill>
        <p:spPr>
          <a:xfrm>
            <a:off x="-5727" y="0"/>
            <a:ext cx="12197727" cy="6858000"/>
          </a:xfrm>
          <a:prstGeom prst="rect">
            <a:avLst/>
          </a:prstGeom>
        </p:spPr>
      </p:pic>
    </p:spTree>
    <p:extLst>
      <p:ext uri="{BB962C8B-B14F-4D97-AF65-F5344CB8AC3E}">
        <p14:creationId xmlns:p14="http://schemas.microsoft.com/office/powerpoint/2010/main" val="375981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2CC6F-E37F-8029-7CBF-1E419DBA966B}"/>
              </a:ext>
            </a:extLst>
          </p:cNvPr>
          <p:cNvSpPr>
            <a:spLocks noGrp="1"/>
          </p:cNvSpPr>
          <p:nvPr>
            <p:ph type="title"/>
          </p:nvPr>
        </p:nvSpPr>
        <p:spPr/>
        <p:txBody>
          <a:bodyPr/>
          <a:lstStyle/>
          <a:p>
            <a:pPr algn="ctr"/>
            <a:r>
              <a:rPr lang="es-PE" b="1" dirty="0">
                <a:solidFill>
                  <a:srgbClr val="FF0000"/>
                </a:solidFill>
              </a:rPr>
              <a:t>ETAPA 1: </a:t>
            </a:r>
            <a:br>
              <a:rPr lang="es-PE" b="1" dirty="0">
                <a:solidFill>
                  <a:srgbClr val="FF0000"/>
                </a:solidFill>
              </a:rPr>
            </a:br>
            <a:r>
              <a:rPr lang="es-PE" b="1" dirty="0">
                <a:solidFill>
                  <a:srgbClr val="FF0000"/>
                </a:solidFill>
              </a:rPr>
              <a:t>Reconocimiento de NN AA</a:t>
            </a:r>
          </a:p>
        </p:txBody>
      </p:sp>
      <p:sp>
        <p:nvSpPr>
          <p:cNvPr id="3" name="Marcador de contenido 2">
            <a:extLst>
              <a:ext uri="{FF2B5EF4-FFF2-40B4-BE49-F238E27FC236}">
                <a16:creationId xmlns:a16="http://schemas.microsoft.com/office/drawing/2014/main" id="{6F59440C-9429-CC67-EDEF-DF7936E110C7}"/>
              </a:ext>
            </a:extLst>
          </p:cNvPr>
          <p:cNvSpPr>
            <a:spLocks noGrp="1"/>
          </p:cNvSpPr>
          <p:nvPr>
            <p:ph idx="1"/>
          </p:nvPr>
        </p:nvSpPr>
        <p:spPr>
          <a:solidFill>
            <a:srgbClr val="FF0000"/>
          </a:solidFill>
        </p:spPr>
        <p:txBody>
          <a:bodyPr>
            <a:normAutofit/>
          </a:bodyPr>
          <a:lstStyle/>
          <a:p>
            <a:pPr marL="0" indent="0">
              <a:buNone/>
            </a:pPr>
            <a:r>
              <a:rPr lang="es-PE" sz="1800" b="0" i="0" u="none" strike="noStrike" baseline="0" dirty="0">
                <a:solidFill>
                  <a:schemeClr val="bg1"/>
                </a:solidFill>
                <a:latin typeface="Arial" panose="020B0604020202020204" pitchFamily="34" charset="0"/>
              </a:rPr>
              <a:t>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Realiza la evaluación diagnóstica, de matemática y comunicación, para todos los grados en los que brinde el servicio educativo.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Identifica los niveles de logro alcanzado por los estudiantes en la evaluación diagnóstica de matemática y comunicación.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Comunica los resultados a los padres de familia o apoderados, a través de reuniones informativas.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Evidencia de la ejecución de esta etapa, que deberá ser cargada en el SIMON: </a:t>
            </a:r>
          </a:p>
          <a:p>
            <a:pPr marL="0" indent="0">
              <a:buNone/>
            </a:pPr>
            <a:r>
              <a:rPr lang="es-PE" sz="1800" b="0" i="0" u="none" strike="noStrike" baseline="0" dirty="0">
                <a:solidFill>
                  <a:schemeClr val="bg1"/>
                </a:solidFill>
                <a:latin typeface="Arial" panose="020B0604020202020204" pitchFamily="34" charset="0"/>
              </a:rPr>
              <a:t>	(i) Informe de los niveles de logro alcanzado por los estudiantes en la evaluación diagnóstica 	    de matemática y comunicación. </a:t>
            </a:r>
          </a:p>
          <a:p>
            <a:pPr marL="0" indent="0">
              <a:buNone/>
            </a:pPr>
            <a:r>
              <a:rPr lang="es-PE" sz="1800" b="0" i="0" u="none" strike="noStrike" baseline="0" dirty="0">
                <a:solidFill>
                  <a:schemeClr val="bg1"/>
                </a:solidFill>
                <a:latin typeface="Arial" panose="020B0604020202020204" pitchFamily="34" charset="0"/>
              </a:rPr>
              <a:t>	(</a:t>
            </a:r>
            <a:r>
              <a:rPr lang="es-PE" sz="1800" b="0" i="0" u="none" strike="noStrike" baseline="0" dirty="0" err="1">
                <a:solidFill>
                  <a:schemeClr val="bg1"/>
                </a:solidFill>
                <a:latin typeface="Arial" panose="020B0604020202020204" pitchFamily="34" charset="0"/>
              </a:rPr>
              <a:t>ii</a:t>
            </a:r>
            <a:r>
              <a:rPr lang="es-PE" sz="1800" b="0" i="0" u="none" strike="noStrike" baseline="0" dirty="0">
                <a:solidFill>
                  <a:schemeClr val="bg1"/>
                </a:solidFill>
                <a:latin typeface="Arial" panose="020B0604020202020204" pitchFamily="34" charset="0"/>
              </a:rPr>
              <a:t>) Acta de reuniones informativas a las familias para comunicar el desarrollo de la estrategia 	     de RE del año en curso. </a:t>
            </a:r>
            <a:endParaRPr lang="es-PE" dirty="0">
              <a:solidFill>
                <a:schemeClr val="bg1"/>
              </a:solidFill>
            </a:endParaRPr>
          </a:p>
        </p:txBody>
      </p:sp>
    </p:spTree>
    <p:extLst>
      <p:ext uri="{BB962C8B-B14F-4D97-AF65-F5344CB8AC3E}">
        <p14:creationId xmlns:p14="http://schemas.microsoft.com/office/powerpoint/2010/main" val="5777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7B8C-A94F-8FC1-C5F7-A86F6EF42C79}"/>
              </a:ext>
            </a:extLst>
          </p:cNvPr>
          <p:cNvSpPr>
            <a:spLocks noGrp="1"/>
          </p:cNvSpPr>
          <p:nvPr>
            <p:ph type="title"/>
          </p:nvPr>
        </p:nvSpPr>
        <p:spPr/>
        <p:txBody>
          <a:bodyPr/>
          <a:lstStyle/>
          <a:p>
            <a:pPr algn="ctr"/>
            <a:r>
              <a:rPr lang="es-PE" b="1" dirty="0">
                <a:solidFill>
                  <a:srgbClr val="FF0000"/>
                </a:solidFill>
              </a:rPr>
              <a:t>ETAPA 2: </a:t>
            </a:r>
            <a:br>
              <a:rPr lang="es-PE" b="1" dirty="0">
                <a:solidFill>
                  <a:srgbClr val="FF0000"/>
                </a:solidFill>
              </a:rPr>
            </a:br>
            <a:r>
              <a:rPr lang="es-PE" b="1" dirty="0">
                <a:solidFill>
                  <a:srgbClr val="FF0000"/>
                </a:solidFill>
              </a:rPr>
              <a:t>Planificación y desarrollo de Refuerzo Escolar </a:t>
            </a:r>
          </a:p>
        </p:txBody>
      </p:sp>
      <p:sp>
        <p:nvSpPr>
          <p:cNvPr id="3" name="Marcador de contenido 2">
            <a:extLst>
              <a:ext uri="{FF2B5EF4-FFF2-40B4-BE49-F238E27FC236}">
                <a16:creationId xmlns:a16="http://schemas.microsoft.com/office/drawing/2014/main" id="{E0EA3565-829F-D2C5-23B6-0F641F778F53}"/>
              </a:ext>
            </a:extLst>
          </p:cNvPr>
          <p:cNvSpPr>
            <a:spLocks noGrp="1"/>
          </p:cNvSpPr>
          <p:nvPr>
            <p:ph idx="1"/>
          </p:nvPr>
        </p:nvSpPr>
        <p:spPr>
          <a:solidFill>
            <a:srgbClr val="FFC000"/>
          </a:solidFill>
        </p:spPr>
        <p:txBody>
          <a:bodyPr/>
          <a:lstStyle/>
          <a:p>
            <a:pPr algn="l"/>
            <a:endParaRPr lang="es-PE" sz="1800" b="0" i="0" u="none" strike="noStrike" baseline="0" dirty="0">
              <a:solidFill>
                <a:srgbClr val="000000"/>
              </a:solidFill>
              <a:latin typeface="Arial" panose="020B0604020202020204" pitchFamily="34" charset="0"/>
            </a:endParaRPr>
          </a:p>
          <a:p>
            <a:pPr marL="342900" indent="-342900">
              <a:buFont typeface="+mj-lt"/>
              <a:buAutoNum type="arabicPeriod"/>
            </a:pPr>
            <a:r>
              <a:rPr lang="es-PE" sz="1800" b="0" i="0" u="none" strike="noStrike" baseline="0" dirty="0">
                <a:solidFill>
                  <a:srgbClr val="000000"/>
                </a:solidFill>
                <a:latin typeface="Arial" panose="020B0604020202020204" pitchFamily="34" charset="0"/>
              </a:rPr>
              <a:t>Incluye las acciones de refuerzo escolar en el PAT. </a:t>
            </a:r>
          </a:p>
          <a:p>
            <a:pPr marL="342900" indent="-342900">
              <a:buFont typeface="+mj-lt"/>
              <a:buAutoNum type="arabicPeriod"/>
            </a:pPr>
            <a:r>
              <a:rPr lang="es-PE" sz="1800" b="0" i="0" u="none" strike="noStrike" baseline="0" dirty="0">
                <a:solidFill>
                  <a:srgbClr val="000000"/>
                </a:solidFill>
                <a:latin typeface="Arial" panose="020B0604020202020204" pitchFamily="34" charset="0"/>
              </a:rPr>
              <a:t>Realiza las acciones de fortalecimiento y acompañamiento a docentes para el desarrollo desarrollo de RE. </a:t>
            </a:r>
          </a:p>
          <a:p>
            <a:pPr marL="342900" indent="-342900">
              <a:buFont typeface="+mj-lt"/>
              <a:buAutoNum type="arabicPeriod"/>
            </a:pPr>
            <a:r>
              <a:rPr lang="es-PE" sz="1800" b="0" i="0" u="none" strike="noStrike" baseline="0" dirty="0">
                <a:solidFill>
                  <a:srgbClr val="000000"/>
                </a:solidFill>
                <a:latin typeface="Arial" panose="020B0604020202020204" pitchFamily="34" charset="0"/>
              </a:rPr>
              <a:t>Establece el horario para implementar las acciones del RE. </a:t>
            </a:r>
          </a:p>
          <a:p>
            <a:pPr marL="342900" indent="-342900">
              <a:buFont typeface="+mj-lt"/>
              <a:buAutoNum type="arabicPeriod"/>
            </a:pPr>
            <a:r>
              <a:rPr lang="es-PE" sz="1800" b="0" i="0" u="none" strike="noStrike" baseline="0" dirty="0">
                <a:solidFill>
                  <a:srgbClr val="000000"/>
                </a:solidFill>
                <a:latin typeface="Arial" panose="020B0604020202020204" pitchFamily="34" charset="0"/>
              </a:rPr>
              <a:t>Evidencia de la ejecución de esta etapa, que deberá ser cargada en el SIMON: </a:t>
            </a:r>
          </a:p>
          <a:p>
            <a:pPr marL="0" indent="0">
              <a:buNone/>
            </a:pPr>
            <a:r>
              <a:rPr lang="es-PE" sz="1800" b="0" i="0" u="none" strike="noStrike" baseline="0" dirty="0">
                <a:solidFill>
                  <a:srgbClr val="000000"/>
                </a:solidFill>
                <a:latin typeface="Arial" panose="020B0604020202020204" pitchFamily="34" charset="0"/>
              </a:rPr>
              <a:t>	(i) Plan Anual de Trabajo - PAT de la IE, que incluya acciones programadas para RE en el 	     	    SIMON. </a:t>
            </a:r>
          </a:p>
          <a:p>
            <a:pPr marL="0" indent="0">
              <a:buNone/>
            </a:pPr>
            <a:r>
              <a:rPr lang="es-PE" sz="1800" b="0" i="0" u="none" strike="noStrike" baseline="0" dirty="0">
                <a:solidFill>
                  <a:srgbClr val="000000"/>
                </a:solidFill>
                <a:latin typeface="Arial" panose="020B0604020202020204" pitchFamily="34" charset="0"/>
              </a:rPr>
              <a:t>	(</a:t>
            </a:r>
            <a:r>
              <a:rPr lang="es-PE" sz="1800" b="0" i="0" u="none" strike="noStrike" baseline="0" dirty="0" err="1">
                <a:solidFill>
                  <a:srgbClr val="000000"/>
                </a:solidFill>
                <a:latin typeface="Arial" panose="020B0604020202020204" pitchFamily="34" charset="0"/>
              </a:rPr>
              <a:t>ii</a:t>
            </a:r>
            <a:r>
              <a:rPr lang="es-PE" sz="1800" b="0" i="0" u="none" strike="noStrike" baseline="0" dirty="0">
                <a:solidFill>
                  <a:srgbClr val="000000"/>
                </a:solidFill>
                <a:latin typeface="Arial" panose="020B0604020202020204" pitchFamily="34" charset="0"/>
              </a:rPr>
              <a:t>) Informe sobre los resultados del fortalecimiento y acompañamiento a los docentes de 	  	     matemática y comunicación que realizan RE, el cual deberá contener las fichas de 	  	     acompañamiento realizados.</a:t>
            </a:r>
            <a:endParaRPr lang="es-PE" dirty="0"/>
          </a:p>
        </p:txBody>
      </p:sp>
    </p:spTree>
    <p:extLst>
      <p:ext uri="{BB962C8B-B14F-4D97-AF65-F5344CB8AC3E}">
        <p14:creationId xmlns:p14="http://schemas.microsoft.com/office/powerpoint/2010/main" val="11686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C3CE-9F97-B788-0226-59118CC92C14}"/>
              </a:ext>
            </a:extLst>
          </p:cNvPr>
          <p:cNvSpPr>
            <a:spLocks noGrp="1"/>
          </p:cNvSpPr>
          <p:nvPr>
            <p:ph type="title"/>
          </p:nvPr>
        </p:nvSpPr>
        <p:spPr/>
        <p:txBody>
          <a:bodyPr/>
          <a:lstStyle/>
          <a:p>
            <a:pPr algn="ctr"/>
            <a:r>
              <a:rPr lang="es-PE" b="1" dirty="0">
                <a:solidFill>
                  <a:srgbClr val="FF0000"/>
                </a:solidFill>
              </a:rPr>
              <a:t>ETAPA 3: </a:t>
            </a:r>
            <a:br>
              <a:rPr lang="es-PE" b="1" dirty="0">
                <a:solidFill>
                  <a:srgbClr val="FF0000"/>
                </a:solidFill>
              </a:rPr>
            </a:br>
            <a:r>
              <a:rPr lang="es-PE" b="1" dirty="0">
                <a:solidFill>
                  <a:srgbClr val="FF0000"/>
                </a:solidFill>
              </a:rPr>
              <a:t>Cierre de la estrategia de Refuerzo Escolar </a:t>
            </a:r>
          </a:p>
        </p:txBody>
      </p:sp>
      <p:sp>
        <p:nvSpPr>
          <p:cNvPr id="3" name="Marcador de contenido 2">
            <a:extLst>
              <a:ext uri="{FF2B5EF4-FFF2-40B4-BE49-F238E27FC236}">
                <a16:creationId xmlns:a16="http://schemas.microsoft.com/office/drawing/2014/main" id="{A7864C77-1305-D790-02F1-26D2D7159596}"/>
              </a:ext>
            </a:extLst>
          </p:cNvPr>
          <p:cNvSpPr>
            <a:spLocks noGrp="1"/>
          </p:cNvSpPr>
          <p:nvPr>
            <p:ph idx="1"/>
          </p:nvPr>
        </p:nvSpPr>
        <p:spPr>
          <a:solidFill>
            <a:srgbClr val="00B050"/>
          </a:solidFill>
        </p:spPr>
        <p:txBody>
          <a:bodyPr/>
          <a:lstStyle/>
          <a:p>
            <a:pPr algn="l"/>
            <a:endParaRPr lang="es-PE" sz="1800" b="0" i="0" u="none" strike="noStrike" baseline="0" dirty="0">
              <a:solidFill>
                <a:schemeClr val="bg1"/>
              </a:solidFill>
              <a:latin typeface="Arial" panose="020B0604020202020204" pitchFamily="34" charset="0"/>
            </a:endParaRPr>
          </a:p>
          <a:p>
            <a:pPr marL="342900" indent="-342900">
              <a:buFont typeface="+mj-lt"/>
              <a:buAutoNum type="arabicPeriod"/>
            </a:pPr>
            <a:r>
              <a:rPr lang="es-PE" sz="1800" b="0" i="0" u="none" strike="noStrike" baseline="0" dirty="0">
                <a:solidFill>
                  <a:schemeClr val="bg1"/>
                </a:solidFill>
                <a:latin typeface="Arial" panose="020B0604020202020204" pitchFamily="34" charset="0"/>
              </a:rPr>
              <a:t>Realiza la evaluación de salida, de matemática y comunicación, para todos los grados en los que brinde el servicio educativo.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Identifica los niveles de logro alcanzado por los estudiantes en la evaluación de salida de matemática y comunicación. </a:t>
            </a:r>
          </a:p>
          <a:p>
            <a:pPr marL="342900" indent="-342900">
              <a:buFont typeface="+mj-lt"/>
              <a:buAutoNum type="arabicPeriod"/>
            </a:pPr>
            <a:r>
              <a:rPr lang="es-PE" sz="1800" b="0" i="0" u="none" strike="noStrike" baseline="0" dirty="0">
                <a:solidFill>
                  <a:schemeClr val="bg1"/>
                </a:solidFill>
                <a:latin typeface="Arial" panose="020B0604020202020204" pitchFamily="34" charset="0"/>
              </a:rPr>
              <a:t>Evidencia de la ejecución de esta etapa, que deberá ser cargada en el SIMON: </a:t>
            </a:r>
          </a:p>
          <a:p>
            <a:pPr marL="0" indent="0">
              <a:buNone/>
            </a:pPr>
            <a:r>
              <a:rPr lang="es-PE" sz="1800" b="0" i="0" u="none" strike="noStrike" baseline="0" dirty="0">
                <a:solidFill>
                  <a:schemeClr val="bg1"/>
                </a:solidFill>
                <a:latin typeface="Arial" panose="020B0604020202020204" pitchFamily="34" charset="0"/>
              </a:rPr>
              <a:t>	(i) Informe acerca del nivel de logro alcanzado por los estudiantes en la evaluación de salida 	de matemática y comunicación, así como las acciones ejecutadas en el cierre de la 	estrategia</a:t>
            </a:r>
            <a:endParaRPr lang="es-PE" dirty="0">
              <a:solidFill>
                <a:schemeClr val="bg1"/>
              </a:solidFill>
            </a:endParaRPr>
          </a:p>
        </p:txBody>
      </p:sp>
    </p:spTree>
    <p:extLst>
      <p:ext uri="{BB962C8B-B14F-4D97-AF65-F5344CB8AC3E}">
        <p14:creationId xmlns:p14="http://schemas.microsoft.com/office/powerpoint/2010/main" val="27679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FD9ED-3DE3-D57D-7061-C5AF867B4CE0}"/>
              </a:ext>
            </a:extLst>
          </p:cNvPr>
          <p:cNvSpPr>
            <a:spLocks noGrp="1"/>
          </p:cNvSpPr>
          <p:nvPr>
            <p:ph type="title"/>
          </p:nvPr>
        </p:nvSpPr>
        <p:spPr>
          <a:xfrm>
            <a:off x="838200" y="18255"/>
            <a:ext cx="10515600" cy="1325563"/>
          </a:xfrm>
        </p:spPr>
        <p:txBody>
          <a:bodyPr>
            <a:normAutofit/>
          </a:bodyPr>
          <a:lstStyle/>
          <a:p>
            <a:pPr algn="ctr"/>
            <a:r>
              <a:rPr lang="es-PE" sz="4000" b="1" dirty="0">
                <a:solidFill>
                  <a:srgbClr val="FF0000"/>
                </a:solidFill>
              </a:rPr>
              <a:t>¿Como se define previo al grado?</a:t>
            </a:r>
          </a:p>
        </p:txBody>
      </p:sp>
      <p:sp>
        <p:nvSpPr>
          <p:cNvPr id="4" name="Marcador de contenido 3">
            <a:extLst>
              <a:ext uri="{FF2B5EF4-FFF2-40B4-BE49-F238E27FC236}">
                <a16:creationId xmlns:a16="http://schemas.microsoft.com/office/drawing/2014/main" id="{E0A258C4-E289-189B-B391-BE421297BB57}"/>
              </a:ext>
            </a:extLst>
          </p:cNvPr>
          <p:cNvSpPr>
            <a:spLocks noGrp="1"/>
          </p:cNvSpPr>
          <p:nvPr>
            <p:ph idx="1"/>
          </p:nvPr>
        </p:nvSpPr>
        <p:spPr>
          <a:xfrm>
            <a:off x="838200" y="1165748"/>
            <a:ext cx="10515600" cy="4933393"/>
          </a:xfrm>
        </p:spPr>
        <p:txBody>
          <a:bodyPr>
            <a:noAutofit/>
          </a:bodyPr>
          <a:lstStyle/>
          <a:p>
            <a:pPr algn="just"/>
            <a:endParaRPr lang="es-PE" sz="2000" b="0" i="0" u="none" strike="noStrike" baseline="0" dirty="0">
              <a:solidFill>
                <a:srgbClr val="000000"/>
              </a:solidFill>
              <a:latin typeface="Calibri" panose="020F0502020204030204" pitchFamily="34" charset="0"/>
            </a:endParaRPr>
          </a:p>
          <a:p>
            <a:pPr algn="just"/>
            <a:r>
              <a:rPr lang="es-PE" sz="2000" b="0" i="0" u="none" strike="noStrike" baseline="0" dirty="0">
                <a:solidFill>
                  <a:srgbClr val="000000"/>
                </a:solidFill>
                <a:latin typeface="Calibri" panose="020F0502020204030204" pitchFamily="34" charset="0"/>
              </a:rPr>
              <a:t> El término “Número de estudiantes identificados con nivel de aprendizaje como previo al grado”, para definir el número de estudiantes se debe de considerar que: </a:t>
            </a:r>
          </a:p>
          <a:p>
            <a:pPr marL="342900" indent="-342900" algn="just">
              <a:buFont typeface="+mj-lt"/>
              <a:buAutoNum type="arabicPeriod"/>
            </a:pPr>
            <a:r>
              <a:rPr lang="es-PE" sz="2000" b="0" i="0" u="none" strike="noStrike" baseline="0" dirty="0">
                <a:solidFill>
                  <a:srgbClr val="000000"/>
                </a:solidFill>
                <a:latin typeface="Calibri" panose="020F0502020204030204" pitchFamily="34" charset="0"/>
              </a:rPr>
              <a:t>Los docentes emplean instrumentos de evaluación diagnóstica considerando que esta se sustenta en una matriz por ítem, competencia, capacidad y desempeños considerados previos al grado. </a:t>
            </a:r>
          </a:p>
          <a:p>
            <a:pPr marL="342900" indent="-342900" algn="just">
              <a:buFont typeface="+mj-lt"/>
              <a:buAutoNum type="arabicPeriod"/>
            </a:pPr>
            <a:r>
              <a:rPr lang="es-PE" sz="2000" b="0" i="0" u="none" strike="noStrike" baseline="0" dirty="0">
                <a:solidFill>
                  <a:srgbClr val="000000"/>
                </a:solidFill>
                <a:latin typeface="Calibri" panose="020F0502020204030204" pitchFamily="34" charset="0"/>
              </a:rPr>
              <a:t>Luego de aplicada la evaluación diagnóstica, los docentes reconocen las respuestas acertadas y no acertadas. Con esta información emplean los espacios pedagógicos y de trabajo colegiado para reconocer los logros y dificultades que muestran las y los estudiantes referidos a las competencias evaluadas. Con ello, planifican las acciones de refuerzo escolar teniendo en cuenta las características de atención diferenciada. </a:t>
            </a:r>
          </a:p>
          <a:p>
            <a:pPr marL="342900" indent="-342900" algn="just">
              <a:buFont typeface="+mj-lt"/>
              <a:buAutoNum type="arabicPeriod"/>
            </a:pPr>
            <a:r>
              <a:rPr lang="es-PE" sz="2000" b="0" i="0" u="none" strike="noStrike" baseline="0" dirty="0">
                <a:solidFill>
                  <a:srgbClr val="000000"/>
                </a:solidFill>
                <a:latin typeface="Calibri" panose="020F0502020204030204" pitchFamily="34" charset="0"/>
              </a:rPr>
              <a:t>De esta manera, para determinar el número de los estudiantes considerados con nivel previo al grado se deberá calcular el porcentaje de aciertos respecto del total de preguntas de la prueba correspondiente de cada estudiante, de tal manera que si dicho porcentaje está por debajo del 60% se ubicará en el grupo “previo al grado”. </a:t>
            </a:r>
          </a:p>
          <a:p>
            <a:pPr algn="just"/>
            <a:endParaRPr lang="es-PE" sz="2000" dirty="0"/>
          </a:p>
        </p:txBody>
      </p:sp>
    </p:spTree>
    <p:extLst>
      <p:ext uri="{BB962C8B-B14F-4D97-AF65-F5344CB8AC3E}">
        <p14:creationId xmlns:p14="http://schemas.microsoft.com/office/powerpoint/2010/main" val="240303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5C6E5B-46EA-DB25-013B-1AD5B9FAF8D7}"/>
              </a:ext>
            </a:extLst>
          </p:cNvPr>
          <p:cNvSpPr>
            <a:spLocks noGrp="1"/>
          </p:cNvSpPr>
          <p:nvPr>
            <p:ph type="title"/>
          </p:nvPr>
        </p:nvSpPr>
        <p:spPr/>
        <p:txBody>
          <a:bodyPr/>
          <a:lstStyle/>
          <a:p>
            <a:pPr algn="ctr"/>
            <a:r>
              <a:rPr lang="es-PE" b="1" dirty="0">
                <a:solidFill>
                  <a:srgbClr val="FF0000"/>
                </a:solidFill>
              </a:rPr>
              <a:t>TAREAS PENDIENTES</a:t>
            </a:r>
          </a:p>
        </p:txBody>
      </p:sp>
      <p:sp>
        <p:nvSpPr>
          <p:cNvPr id="5" name="Marcador de contenido 4">
            <a:extLst>
              <a:ext uri="{FF2B5EF4-FFF2-40B4-BE49-F238E27FC236}">
                <a16:creationId xmlns:a16="http://schemas.microsoft.com/office/drawing/2014/main" id="{7C0ADF36-5FF9-7CBF-FCA4-368842D5FEEC}"/>
              </a:ext>
            </a:extLst>
          </p:cNvPr>
          <p:cNvSpPr>
            <a:spLocks noGrp="1"/>
          </p:cNvSpPr>
          <p:nvPr>
            <p:ph idx="1"/>
          </p:nvPr>
        </p:nvSpPr>
        <p:spPr/>
        <p:txBody>
          <a:bodyPr>
            <a:normAutofit fontScale="92500" lnSpcReduction="10000"/>
          </a:bodyPr>
          <a:lstStyle/>
          <a:p>
            <a:r>
              <a:rPr lang="es-PE" dirty="0">
                <a:solidFill>
                  <a:srgbClr val="FF0000"/>
                </a:solidFill>
              </a:rPr>
              <a:t>ETAPA 1:</a:t>
            </a:r>
          </a:p>
          <a:p>
            <a:r>
              <a:rPr lang="es-PE" dirty="0"/>
              <a:t>Formato para informe de resultados de la evaluación diagnostica</a:t>
            </a:r>
          </a:p>
          <a:p>
            <a:r>
              <a:rPr lang="es-PE" dirty="0"/>
              <a:t>Formato para acta de reuniones informativas con familias sobre RE</a:t>
            </a:r>
          </a:p>
          <a:p>
            <a:r>
              <a:rPr lang="es-PE" dirty="0">
                <a:solidFill>
                  <a:srgbClr val="FF0000"/>
                </a:solidFill>
              </a:rPr>
              <a:t>ETAPA 2:</a:t>
            </a:r>
          </a:p>
          <a:p>
            <a:r>
              <a:rPr lang="es-PE" dirty="0"/>
              <a:t>Formato para ficha de acompañamiento a docentes sobre RE</a:t>
            </a:r>
          </a:p>
          <a:p>
            <a:r>
              <a:rPr lang="es-PE" dirty="0"/>
              <a:t>Formato para informe de acompañamiento a docentes de RE</a:t>
            </a:r>
          </a:p>
          <a:p>
            <a:r>
              <a:rPr lang="es-PE" dirty="0"/>
              <a:t>Actividades RE 2024 en el PAT 2024 de la I.E.</a:t>
            </a:r>
          </a:p>
          <a:p>
            <a:r>
              <a:rPr lang="es-PE" dirty="0">
                <a:solidFill>
                  <a:srgbClr val="FF0000"/>
                </a:solidFill>
              </a:rPr>
              <a:t>ETAPA 3:</a:t>
            </a:r>
          </a:p>
          <a:p>
            <a:r>
              <a:rPr lang="es-PE" dirty="0"/>
              <a:t>Formato para informe Resultados de la evaluación de salida-cierre de la estrategia</a:t>
            </a:r>
          </a:p>
        </p:txBody>
      </p:sp>
    </p:spTree>
    <p:extLst>
      <p:ext uri="{BB962C8B-B14F-4D97-AF65-F5344CB8AC3E}">
        <p14:creationId xmlns:p14="http://schemas.microsoft.com/office/powerpoint/2010/main" val="272643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B49A6-F82D-ECA7-6B65-10E88AA5A7DB}"/>
              </a:ext>
            </a:extLst>
          </p:cNvPr>
          <p:cNvSpPr>
            <a:spLocks noGrp="1"/>
          </p:cNvSpPr>
          <p:nvPr>
            <p:ph type="title"/>
          </p:nvPr>
        </p:nvSpPr>
        <p:spPr>
          <a:xfrm>
            <a:off x="754143" y="-29979"/>
            <a:ext cx="10515600" cy="1325563"/>
          </a:xfrm>
        </p:spPr>
        <p:txBody>
          <a:bodyPr/>
          <a:lstStyle/>
          <a:p>
            <a:r>
              <a:rPr lang="es-PE" dirty="0">
                <a:solidFill>
                  <a:srgbClr val="FF0000"/>
                </a:solidFill>
              </a:rPr>
              <a:t>ETAPA 1:</a:t>
            </a:r>
            <a:endParaRPr lang="es-PE" dirty="0"/>
          </a:p>
        </p:txBody>
      </p:sp>
      <p:pic>
        <p:nvPicPr>
          <p:cNvPr id="5" name="Imagen 4">
            <a:extLst>
              <a:ext uri="{FF2B5EF4-FFF2-40B4-BE49-F238E27FC236}">
                <a16:creationId xmlns:a16="http://schemas.microsoft.com/office/drawing/2014/main" id="{B34DD205-6887-6A0A-1CD1-9611545AE90A}"/>
              </a:ext>
            </a:extLst>
          </p:cNvPr>
          <p:cNvPicPr>
            <a:picLocks noChangeAspect="1"/>
          </p:cNvPicPr>
          <p:nvPr/>
        </p:nvPicPr>
        <p:blipFill rotWithShape="1">
          <a:blip r:embed="rId2"/>
          <a:srcRect l="31082" t="21031" r="30180" b="8866"/>
          <a:stretch/>
        </p:blipFill>
        <p:spPr>
          <a:xfrm>
            <a:off x="754143" y="1225484"/>
            <a:ext cx="4722829" cy="4807671"/>
          </a:xfrm>
          <a:prstGeom prst="rect">
            <a:avLst/>
          </a:prstGeom>
        </p:spPr>
      </p:pic>
      <p:pic>
        <p:nvPicPr>
          <p:cNvPr id="7" name="Imagen 6">
            <a:extLst>
              <a:ext uri="{FF2B5EF4-FFF2-40B4-BE49-F238E27FC236}">
                <a16:creationId xmlns:a16="http://schemas.microsoft.com/office/drawing/2014/main" id="{C77E0EE0-F71B-54C2-D4CD-106A26C3EB62}"/>
              </a:ext>
            </a:extLst>
          </p:cNvPr>
          <p:cNvPicPr>
            <a:picLocks noChangeAspect="1"/>
          </p:cNvPicPr>
          <p:nvPr/>
        </p:nvPicPr>
        <p:blipFill rotWithShape="1">
          <a:blip r:embed="rId3"/>
          <a:srcRect l="23505" t="21443" r="23453" b="8454"/>
          <a:stretch/>
        </p:blipFill>
        <p:spPr>
          <a:xfrm>
            <a:off x="6214284" y="1295584"/>
            <a:ext cx="4713401" cy="4845377"/>
          </a:xfrm>
          <a:prstGeom prst="rect">
            <a:avLst/>
          </a:prstGeom>
        </p:spPr>
      </p:pic>
      <p:sp>
        <p:nvSpPr>
          <p:cNvPr id="8" name="Rectángulo 7">
            <a:extLst>
              <a:ext uri="{FF2B5EF4-FFF2-40B4-BE49-F238E27FC236}">
                <a16:creationId xmlns:a16="http://schemas.microsoft.com/office/drawing/2014/main" id="{6D9221C0-8431-327D-F027-FD0F5E972F5D}"/>
              </a:ext>
            </a:extLst>
          </p:cNvPr>
          <p:cNvSpPr/>
          <p:nvPr/>
        </p:nvSpPr>
        <p:spPr>
          <a:xfrm>
            <a:off x="744717" y="1187777"/>
            <a:ext cx="4796003" cy="4953184"/>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395DAE8E-1E66-9F16-A9B1-811C3077909E}"/>
              </a:ext>
            </a:extLst>
          </p:cNvPr>
          <p:cNvSpPr/>
          <p:nvPr/>
        </p:nvSpPr>
        <p:spPr>
          <a:xfrm>
            <a:off x="6214284" y="1187777"/>
            <a:ext cx="4722828" cy="4953184"/>
          </a:xfrm>
          <a:prstGeom prst="rect">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324516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740</Words>
  <Application>Microsoft Office PowerPoint</Application>
  <PresentationFormat>Panorámica</PresentationFormat>
  <Paragraphs>49</Paragraphs>
  <Slides>23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Bahnschrift SemiBold Condensed</vt:lpstr>
      <vt:lpstr>Calibri</vt:lpstr>
      <vt:lpstr>Calibri Light</vt:lpstr>
      <vt:lpstr>Tema de Office</vt:lpstr>
      <vt:lpstr>Presentación de PowerPoint</vt:lpstr>
      <vt:lpstr>Presentación de PowerPoint</vt:lpstr>
      <vt:lpstr>Presentación de PowerPoint</vt:lpstr>
      <vt:lpstr>ETAPA 1:  Reconocimiento de NN AA</vt:lpstr>
      <vt:lpstr>ETAPA 2:  Planificación y desarrollo de Refuerzo Escolar </vt:lpstr>
      <vt:lpstr>ETAPA 3:  Cierre de la estrategia de Refuerzo Escolar </vt:lpstr>
      <vt:lpstr>¿Como se define previo al grado?</vt:lpstr>
      <vt:lpstr>TAREAS PENDIENTES</vt:lpstr>
      <vt:lpstr>ETAPA 1:</vt:lpstr>
      <vt:lpstr> Para la evaluación diagnóstica, ¿qué kits se deberán usar?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Refuerzo Escolar 2024</dc:title>
  <dc:creator>Luis Estrada Nuñez</dc:creator>
  <cp:lastModifiedBy>Luis Estrada Nuñez</cp:lastModifiedBy>
  <cp:revision>38</cp:revision>
  <dcterms:created xsi:type="dcterms:W3CDTF">2024-04-21T00:12:46Z</dcterms:created>
  <dcterms:modified xsi:type="dcterms:W3CDTF">2024-05-21T22:54:12Z</dcterms:modified>
</cp:coreProperties>
</file>